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81" r:id="rId2"/>
    <p:sldId id="285" r:id="rId3"/>
    <p:sldId id="286" r:id="rId4"/>
    <p:sldId id="287" r:id="rId5"/>
    <p:sldId id="288" r:id="rId6"/>
    <p:sldId id="290" r:id="rId7"/>
    <p:sldId id="306" r:id="rId8"/>
    <p:sldId id="315" r:id="rId9"/>
    <p:sldId id="316" r:id="rId10"/>
    <p:sldId id="31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08" autoAdjust="0"/>
    <p:restoredTop sz="94676"/>
  </p:normalViewPr>
  <p:slideViewPr>
    <p:cSldViewPr snapToGrid="0">
      <p:cViewPr varScale="1">
        <p:scale>
          <a:sx n="76" d="100"/>
          <a:sy n="76" d="100"/>
        </p:scale>
        <p:origin x="200" y="1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723D4-6314-473C-9EB2-EF402D3C4CAB}" type="datetimeFigureOut">
              <a:rPr lang="en-IN" smtClean="0"/>
              <a:t>14/12/25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1E969-F95A-4AF4-B889-BA9B9C7ED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4264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8C9DE0-81E4-4A0C-A860-15392BA660AD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0061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3000" y="2388108"/>
            <a:ext cx="10365999" cy="1073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rgbClr val="072C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003774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072C62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-10" dirty="0"/>
              <a:t>1/22/24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/>
              <a:t>CS</a:t>
            </a:r>
            <a:r>
              <a:rPr spc="10" dirty="0"/>
              <a:t> </a:t>
            </a:r>
            <a:r>
              <a:rPr dirty="0"/>
              <a:t>-</a:t>
            </a:r>
            <a:r>
              <a:rPr spc="5" dirty="0"/>
              <a:t> </a:t>
            </a:r>
            <a:r>
              <a:rPr spc="-10" dirty="0"/>
              <a:t>47205/57205:</a:t>
            </a:r>
            <a:r>
              <a:rPr spc="20" dirty="0"/>
              <a:t> </a:t>
            </a:r>
            <a:r>
              <a:rPr spc="-10" dirty="0"/>
              <a:t>Information</a:t>
            </a:r>
            <a:r>
              <a:rPr spc="5" dirty="0"/>
              <a:t> </a:t>
            </a:r>
            <a:r>
              <a:rPr spc="-10" dirty="0"/>
              <a:t>Security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7F7F7F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274295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072C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003774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072C62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-10" dirty="0"/>
              <a:t>1/22/24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/>
              <a:t>CS</a:t>
            </a:r>
            <a:r>
              <a:rPr spc="10" dirty="0"/>
              <a:t> </a:t>
            </a:r>
            <a:r>
              <a:rPr dirty="0"/>
              <a:t>-</a:t>
            </a:r>
            <a:r>
              <a:rPr spc="5" dirty="0"/>
              <a:t> </a:t>
            </a:r>
            <a:r>
              <a:rPr spc="-10" dirty="0"/>
              <a:t>47205/57205:</a:t>
            </a:r>
            <a:r>
              <a:rPr spc="20" dirty="0"/>
              <a:t> </a:t>
            </a:r>
            <a:r>
              <a:rPr spc="-10" dirty="0"/>
              <a:t>Information</a:t>
            </a:r>
            <a:r>
              <a:rPr spc="5" dirty="0"/>
              <a:t> </a:t>
            </a:r>
            <a:r>
              <a:rPr spc="-10" dirty="0"/>
              <a:t>Security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7F7F7F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976698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072C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072C62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-10" dirty="0"/>
              <a:t>1/22/24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/>
              <a:t>CS</a:t>
            </a:r>
            <a:r>
              <a:rPr spc="10" dirty="0"/>
              <a:t> </a:t>
            </a:r>
            <a:r>
              <a:rPr dirty="0"/>
              <a:t>-</a:t>
            </a:r>
            <a:r>
              <a:rPr spc="5" dirty="0"/>
              <a:t> </a:t>
            </a:r>
            <a:r>
              <a:rPr spc="-10" dirty="0"/>
              <a:t>47205/57205:</a:t>
            </a:r>
            <a:r>
              <a:rPr spc="20" dirty="0"/>
              <a:t> </a:t>
            </a:r>
            <a:r>
              <a:rPr spc="-10" dirty="0"/>
              <a:t>Information</a:t>
            </a:r>
            <a:r>
              <a:rPr spc="5" dirty="0"/>
              <a:t> </a:t>
            </a:r>
            <a:r>
              <a:rPr spc="-10" dirty="0"/>
              <a:t>Security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7F7F7F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865111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072C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072C62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-10" dirty="0"/>
              <a:t>1/22/24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/>
              <a:t>CS</a:t>
            </a:r>
            <a:r>
              <a:rPr spc="10" dirty="0"/>
              <a:t> </a:t>
            </a:r>
            <a:r>
              <a:rPr dirty="0"/>
              <a:t>-</a:t>
            </a:r>
            <a:r>
              <a:rPr spc="5" dirty="0"/>
              <a:t> </a:t>
            </a:r>
            <a:r>
              <a:rPr spc="-10" dirty="0"/>
              <a:t>47205/57205:</a:t>
            </a:r>
            <a:r>
              <a:rPr spc="20" dirty="0"/>
              <a:t> </a:t>
            </a:r>
            <a:r>
              <a:rPr spc="-10" dirty="0"/>
              <a:t>Information</a:t>
            </a:r>
            <a:r>
              <a:rPr spc="5" dirty="0"/>
              <a:t> </a:t>
            </a:r>
            <a:r>
              <a:rPr spc="-10" dirty="0"/>
              <a:t>Security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7F7F7F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375734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072C62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-10" dirty="0"/>
              <a:t>1/22/24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/>
              <a:t>CS</a:t>
            </a:r>
            <a:r>
              <a:rPr spc="10" dirty="0"/>
              <a:t> </a:t>
            </a:r>
            <a:r>
              <a:rPr dirty="0"/>
              <a:t>-</a:t>
            </a:r>
            <a:r>
              <a:rPr spc="5" dirty="0"/>
              <a:t> </a:t>
            </a:r>
            <a:r>
              <a:rPr spc="-10" dirty="0"/>
              <a:t>47205/57205:</a:t>
            </a:r>
            <a:r>
              <a:rPr spc="20" dirty="0"/>
              <a:t> </a:t>
            </a:r>
            <a:r>
              <a:rPr spc="-10" dirty="0"/>
              <a:t>Information</a:t>
            </a:r>
            <a:r>
              <a:rPr spc="5" dirty="0"/>
              <a:t> </a:t>
            </a:r>
            <a:r>
              <a:rPr spc="-10" dirty="0"/>
              <a:t>Security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7F7F7F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7315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6BAD-DC47-4881-B9C6-A261981177B5}" type="datetimeFigureOut">
              <a:rPr lang="en-IN" smtClean="0"/>
              <a:t>14/12/25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A2F70D8-A30C-4D36-919B-E89A80E269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6592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0"/>
            <a:ext cx="10730057" cy="565872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1060309" y="177976"/>
            <a:ext cx="760648" cy="72664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733044"/>
            <a:ext cx="9072880" cy="513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rgbClr val="072C6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033798" y="2379979"/>
            <a:ext cx="6445884" cy="29578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003774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0260750" y="6349330"/>
            <a:ext cx="445134" cy="1676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072C62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-10" dirty="0"/>
              <a:t>1/22/24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776250" y="6316144"/>
            <a:ext cx="2470784" cy="2114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dirty="0"/>
              <a:t>CS</a:t>
            </a:r>
            <a:r>
              <a:rPr spc="10" dirty="0"/>
              <a:t> </a:t>
            </a:r>
            <a:r>
              <a:rPr dirty="0"/>
              <a:t>-</a:t>
            </a:r>
            <a:r>
              <a:rPr spc="5" dirty="0"/>
              <a:t> </a:t>
            </a:r>
            <a:r>
              <a:rPr spc="-10" dirty="0"/>
              <a:t>47205/57205:</a:t>
            </a:r>
            <a:r>
              <a:rPr spc="20" dirty="0"/>
              <a:t> </a:t>
            </a:r>
            <a:r>
              <a:rPr spc="-10" dirty="0"/>
              <a:t>Information</a:t>
            </a:r>
            <a:r>
              <a:rPr spc="5" dirty="0"/>
              <a:t> </a:t>
            </a:r>
            <a:r>
              <a:rPr spc="-10" dirty="0"/>
              <a:t>Security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85963" y="6349330"/>
            <a:ext cx="228600" cy="1676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7F7F7F"/>
                </a:solidFill>
                <a:latin typeface="Arial MT"/>
                <a:cs typeface="Arial M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627078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hyperlink" Target="mailto:sachutun@kent.edu" TargetMode="Externa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4F748-E55C-309C-CCCF-A8303A1D7F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34" y="502920"/>
            <a:ext cx="10809732" cy="2660904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“Deep Learning–Based Automated Accident Detection from CCTV Traffic Footage”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DA6F92-E418-9FD5-86FE-F0D6B5CC4C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1664" y="3694176"/>
            <a:ext cx="9948672" cy="2880360"/>
          </a:xfrm>
        </p:spPr>
        <p:txBody>
          <a:bodyPr>
            <a:noAutofit/>
          </a:bodyPr>
          <a:lstStyle/>
          <a:p>
            <a:pPr lvl="0" algn="r">
              <a:lnSpc>
                <a:spcPct val="110000"/>
              </a:lnSpc>
            </a:pPr>
            <a:endParaRPr lang="en-IN" sz="2000" b="1" kern="100" dirty="0">
              <a:solidFill>
                <a:schemeClr val="tx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Information Systems and Business Analytics </a:t>
            </a:r>
          </a:p>
          <a:p>
            <a:pPr algn="ctr">
              <a:lnSpc>
                <a:spcPct val="150000"/>
              </a:lnSpc>
            </a:pP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Kent State University </a:t>
            </a:r>
          </a:p>
          <a:p>
            <a:pPr algn="ctr">
              <a:lnSpc>
                <a:spcPct val="150000"/>
              </a:lnSpc>
            </a:pPr>
            <a:r>
              <a:rPr 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Chaojiang</a:t>
            </a:r>
            <a:r>
              <a:rPr 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(CJ) Wu, Ph.D.</a:t>
            </a: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DE682249-F4B3-2CF6-C9EA-9F67AFDE37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46988" y="5036185"/>
            <a:ext cx="2269490" cy="131889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1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Name:</a:t>
            </a: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Sai Shripad Achutuni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1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E-mail ID:</a:t>
            </a: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u="sng" kern="1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sachutun@kent.edu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1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Student ID:</a:t>
            </a: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811363462    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Date: </a:t>
            </a: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14</a:t>
            </a:r>
            <a:r>
              <a:rPr lang="en-US" sz="1200" kern="100" baseline="30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December, 2025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Audio Recording 14 Dec 2025 at 11:47:21 PM">
            <a:hlinkClick r:id="" action="ppaction://media"/>
            <a:extLst>
              <a:ext uri="{FF2B5EF4-FFF2-40B4-BE49-F238E27FC236}">
                <a16:creationId xmlns:a16="http://schemas.microsoft.com/office/drawing/2014/main" id="{55CFED1B-5980-4C33-3F39-BDCC6AD3D3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8" name="Audio Recording 14 Dec 2025 at 11:47:21 PM">
            <a:hlinkClick r:id="" action="ppaction://media"/>
            <a:extLst>
              <a:ext uri="{FF2B5EF4-FFF2-40B4-BE49-F238E27FC236}">
                <a16:creationId xmlns:a16="http://schemas.microsoft.com/office/drawing/2014/main" id="{BAAD0E6A-912E-137C-227A-18EFDC7B9C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42000" y="3175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94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3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9036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20B317-E1C3-1D20-3473-3CBD03DEA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428A0-A9A4-3864-D75E-FEF52F09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3044"/>
            <a:ext cx="12191999" cy="492443"/>
          </a:xfrm>
        </p:spPr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376E302-5D72-D7B3-5AF2-57846858EF5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38442" y="1373501"/>
            <a:ext cx="10030691" cy="5115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Extend the system to video-based datasets with annotated accident events to enable richer temporal learning and more realistic evaluation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Incorporate temporal deep learning models such as LSTM, GRU, and Transformer-based architectures to better capture motion patterns and accident progression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 multimodal data sources (e.g., speed sensors, GPS data, weather conditions, lighting variations) to improve robustness and contextual understanding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 the framework with spatiotemporal reasoning models (e.g., transformers or graph neural networks) for improved trajectory analysis and accident anticipation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Optimize and deploy the system on edge devices (low-power hardware) for scalable, real-time implementation in smart cities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Recording 14 Dec 2025 at 11:47:21 PM">
            <a:hlinkClick r:id="" action="ppaction://media"/>
            <a:extLst>
              <a:ext uri="{FF2B5EF4-FFF2-40B4-BE49-F238E27FC236}">
                <a16:creationId xmlns:a16="http://schemas.microsoft.com/office/drawing/2014/main" id="{E90AFF11-6AC3-3295-E006-20B9E963DA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5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3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D9F03-4022-A995-3718-D0F1B70D9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3045"/>
            <a:ext cx="12191999" cy="430887"/>
          </a:xfrm>
        </p:spPr>
        <p:txBody>
          <a:bodyPr/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 23">
            <a:extLst>
              <a:ext uri="{FF2B5EF4-FFF2-40B4-BE49-F238E27FC236}">
                <a16:creationId xmlns:a16="http://schemas.microsoft.com/office/drawing/2014/main" id="{91FECE5F-325B-27D7-776F-098411CDD3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800350" y="2483869"/>
            <a:ext cx="8233867" cy="3780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tangle 26">
            <a:extLst>
              <a:ext uri="{FF2B5EF4-FFF2-40B4-BE49-F238E27FC236}">
                <a16:creationId xmlns:a16="http://schemas.microsoft.com/office/drawing/2014/main" id="{F0178027-7D38-3765-FF50-5E868F1EEF9C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016223" y="-2047100"/>
            <a:ext cx="6722341" cy="825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C9DB1D5-E3FB-E136-38F8-3223701F064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83165" y="1266571"/>
            <a:ext cx="10625667" cy="515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Road traffic accidents are a major global safety concern, requiring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timely detection and response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accident detection methods rely heavily on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monitoring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delayed reporting.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widespread availability of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CCTV surveillance systems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automated accident detection has become feasible.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and computer vision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techniques enable real-time analysis of traffic scenes.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proposes an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accident detection system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CCTV traffic footage.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integrates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YOLOv8-based vehicle detection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motion analysis, and accident risk assessment.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improve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accuracy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false alarms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support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intelligent traffic monitoring systems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2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207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87E7E-9B25-3D6C-148A-51F4AA27E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19738-6C73-76A2-AA38-C7226D377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3138"/>
            <a:ext cx="12192000" cy="430887"/>
          </a:xfrm>
        </p:spPr>
        <p:txBody>
          <a:bodyPr/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FD62FA6-BAD6-914C-099F-E4213230F6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68010" y="1820332"/>
            <a:ext cx="10693977" cy="3247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 automated accident detection system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 vehicles and analyze their motion patterns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accident scenarios using deep learning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 real-time performance with high accuracy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2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468428F-55FF-B233-31B2-2C9A878D9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338" y="2241941"/>
            <a:ext cx="5217469" cy="2810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2597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CE710-1E89-E129-CA58-0C22DE1DB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4AC97-BBD4-F4B0-BE36-4E440EDA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81" y="952408"/>
            <a:ext cx="12192000" cy="430887"/>
          </a:xfrm>
        </p:spPr>
        <p:txBody>
          <a:bodyPr/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DATASET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25E00F5-1D5A-030A-8A25-DF1A0DB867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8327" y="2025506"/>
            <a:ext cx="9809307" cy="2806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Road Accidents from CCTV Footages Dataset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 images: 27,802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Image format: .jpg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Average image size: 25 KB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dataset includes a variety of accident situations, including aberrant vehicle trajectories, abrupt vehicle stops, multi-vehicle crashes, and regular traffic flow. 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29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05F9DD-C103-EEBB-B14F-D73330BBD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2F1B9-D13B-576E-8978-C7EFE7105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3044"/>
            <a:ext cx="12192000" cy="430887"/>
          </a:xfrm>
        </p:spPr>
        <p:txBody>
          <a:bodyPr/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4BA6AF5-45E6-F657-E4A0-EB1331EAFE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55133" y="1845042"/>
            <a:ext cx="10651067" cy="4253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0" indent="-342900">
              <a:lnSpc>
                <a:spcPct val="150000"/>
              </a:lnSpc>
              <a:buFont typeface="Symbol" pitchFamily="2" charset="2"/>
              <a:buChar char=""/>
              <a:tabLst>
                <a:tab pos="841375" algn="l"/>
              </a:tabLst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project uses a deep learning pipeline based on computer vision to identify traffic incidents from CCTV footage and image databases.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"/>
              <a:tabLst>
                <a:tab pos="841375" algn="l"/>
              </a:tabLst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 real-time vehicle detection, bounding boxes, class labels, and confidence scores are extracted from each frame using a YOLOv8 deep learning model.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itchFamily="2" charset="2"/>
              <a:buChar char=""/>
              <a:tabLst>
                <a:tab pos="841375" algn="l"/>
              </a:tabLst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sophisticated vehicle tracking system uses motion and geographical data to preserve consistent vehicle identities over successive frames.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itchFamily="2" charset="2"/>
              <a:buChar char=""/>
              <a:tabLst>
                <a:tab pos="841375" algn="l"/>
              </a:tabLst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spot possible collisions, temporal motion patterns such abrupt speed dips, unpredictable direction changes, and near vehicle proximity are examined.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Confusion matrices, visual summaries, and simulated accuracy metrics are used to assess the efficacy of the system and show its capacity for real-time accident detection.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526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872A4-2269-B8B0-5B35-BB56E4E33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EB4E5-F0F6-5BDC-B492-E24071A2F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3044"/>
            <a:ext cx="12191999" cy="492443"/>
          </a:xfrm>
        </p:spPr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Vehicle Tracking &amp; Motion Analysis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213E60A-767C-0E8A-A3D5-BB83764D1C6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17224" y="1386954"/>
            <a:ext cx="5958175" cy="5705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recall rate of 78.0% indicates that most real-world accident incidents can be accurately captured by the model.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itchFamily="2" charset="2"/>
              <a:buChar char=""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balanced performance across detection confidence thresholds is reflected in the mean Average Precision (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mAP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of 76.0%.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US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false positive rate was kept to 12.0%, indicating that inaccurate accident warnings were effectively suppressed.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Maintains consistent vehicle identities across consecutive video frames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Tracks vehicle position, movement history, and bounding box coordinates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Computes speed variations, direction changes, and inter-vehicle proximity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IN" sz="14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Analyzes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temporal motion patterns to identify abnormal driving behavior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Enables early detection of potential collision scenarios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174B1A-C37A-B583-B098-15336DAE4A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748" y="2091217"/>
            <a:ext cx="5170136" cy="376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212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7218C-8E6B-EC35-7BD1-283D4C25FE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76CB701C-385F-D95D-4636-B998B4D487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7524" y="3293411"/>
            <a:ext cx="4210743" cy="3762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0" indent="-342900">
              <a:lnSpc>
                <a:spcPct val="200000"/>
              </a:lnSpc>
              <a:buFont typeface="Wingdings" pitchFamily="2" charset="2"/>
              <a:buChar char=""/>
            </a:pP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By limiting the false positive rate to 12%, needless accident alarms were decreased.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Wingdings" pitchFamily="2" charset="2"/>
              <a:buChar char=""/>
            </a:pP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Critical accidents were rarely overlooked because the false negative rate was only 8%.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Wingdings" pitchFamily="2" charset="2"/>
              <a:buChar char=""/>
            </a:pP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 an average speed of 45.6 frames per second (FPS), real-time performance was maintained.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US" sz="1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Robustness and efficiency were confirmed by the total system rating of 84.9% obtained from the combined examination. </a:t>
            </a:r>
            <a:endParaRPr lang="en-IN" sz="1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2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7437B85-8177-5CC5-1D5E-701992674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0067" y="563186"/>
            <a:ext cx="12191999" cy="430887"/>
          </a:xfrm>
        </p:spPr>
        <p:txBody>
          <a:bodyPr/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317D08-80AC-C677-8CB5-962A8EE4131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537" y="1178962"/>
            <a:ext cx="6984789" cy="19295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49833E-7893-5428-D0FB-D96C8874EED8}"/>
              </a:ext>
            </a:extLst>
          </p:cNvPr>
          <p:cNvSpPr txBox="1"/>
          <p:nvPr/>
        </p:nvSpPr>
        <p:spPr>
          <a:xfrm>
            <a:off x="5786966" y="3429000"/>
            <a:ext cx="6151032" cy="509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endParaRPr lang="en-US" sz="1600" dirty="0">
              <a:highlight>
                <a:srgbClr val="0000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17C6D-549A-2EFC-EA95-E657D58FF01B}"/>
              </a:ext>
            </a:extLst>
          </p:cNvPr>
          <p:cNvSpPr txBox="1"/>
          <p:nvPr/>
        </p:nvSpPr>
        <p:spPr>
          <a:xfrm>
            <a:off x="6096000" y="3225677"/>
            <a:ext cx="6151032" cy="3360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Vehicle Detection Accuracy: 89%</a:t>
            </a:r>
          </a:p>
          <a:p>
            <a:pPr marL="171450" indent="-1714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Accident Detection Precision: 82%</a:t>
            </a:r>
          </a:p>
          <a:p>
            <a:pPr marL="171450" indent="-1714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Accident Detection Recall: 78%</a:t>
            </a:r>
          </a:p>
          <a:p>
            <a:pPr marL="171450" indent="-1714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Average Precision (</a:t>
            </a:r>
            <a:r>
              <a:rPr lang="en-IN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76%</a:t>
            </a:r>
          </a:p>
          <a:p>
            <a:pPr marL="171450" indent="-1714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Processing Speed: 45.6 FPS</a:t>
            </a:r>
          </a:p>
          <a:p>
            <a:pPr marL="171450" indent="-1714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Positive Rate: 12%</a:t>
            </a:r>
          </a:p>
          <a:p>
            <a:pPr marL="171450" indent="-1714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Negative Rate: 8%</a:t>
            </a:r>
          </a:p>
          <a:p>
            <a:pPr marL="171450" indent="-171450">
              <a:lnSpc>
                <a:spcPct val="200000"/>
              </a:lnSpc>
              <a:buFont typeface="Wingdings" pitchFamily="2" charset="2"/>
              <a:buChar char="Ø"/>
            </a:pP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Balanced trade-off between detection accuracy and reliability</a:t>
            </a:r>
          </a:p>
          <a:p>
            <a:pPr marL="171450" indent="-171450">
              <a:lnSpc>
                <a:spcPct val="200000"/>
              </a:lnSpc>
              <a:buFont typeface="Wingdings" pitchFamily="2" charset="2"/>
              <a:buChar char="Ø"/>
            </a:pPr>
            <a:endParaRPr lang="en-IN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842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18D568-B2ED-0DF8-FF99-384958676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64AB7-C775-8065-9A03-DBCAEA7A5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585262"/>
            <a:ext cx="12191999" cy="492443"/>
          </a:xfrm>
        </p:spPr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006EF9F-6CB7-B2F3-6D54-541CB7841EB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8067" y="1726813"/>
            <a:ext cx="10803466" cy="44382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an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system performance rating of 84.9%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indicating strong and balanced detection capability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Demonstrated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vehicle detection accuracy of 89.0%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the YOLOv8 object detection framework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82.0% accident detection precision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ensuring most detected accidents were true incidents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Maintained a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 rate of 78.0%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successfully identifying the majority of real accident scenarios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Obtained a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mean Average Precision (</a:t>
            </a:r>
            <a:r>
              <a:rPr lang="en-IN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of 76.0%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reflecting stable detection quality across varying traffic conditions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Controlled error rates with a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positive rate of 12%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a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negative rate of 8%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Ensured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processing performance at 45.6 frames per second (FPS)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validated the system across </a:t>
            </a: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accident scenarios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including multi-vehicle crashes and abrupt vehicle stops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301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C2500-3E21-D4F4-15F0-5F31B68D6F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8B1DE-E434-BF81-687C-58E838505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3044"/>
            <a:ext cx="12191999" cy="492443"/>
          </a:xfrm>
        </p:spPr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F0A16F-D4F3-DFB5-3B5C-736908F74A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34289" y="1511962"/>
            <a:ext cx="10966643" cy="46129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designed and implemented a deep learning–based automated accident detection system using CCTV traffic footage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Integrated YOLOv8 object detection with vehicle tracking, motion analysis, and neural network–based accident classification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Achieved strong performance with 89% vehicle detection accuracy and 82% accident detection precision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Maintained real-time processing capability with an average speed of 45.6 FPS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Demonstrated robustness across multiple scenarios including multi-vehicle crashes, abrupt stops, and abnormal trajectories</a:t>
            </a:r>
          </a:p>
          <a:p>
            <a:pPr marL="342900" indent="-342900" algn="just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Validated the system’s effectiveness using quantitative metrics, visual outputs, and scenario-based evaluations</a:t>
            </a:r>
          </a:p>
          <a:p>
            <a:pPr marL="342900" indent="-342900" algn="just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30333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454C3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5529</TotalTime>
  <Words>919</Words>
  <Application>Microsoft Macintosh PowerPoint</Application>
  <PresentationFormat>Widescreen</PresentationFormat>
  <Paragraphs>87</Paragraphs>
  <Slides>10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MT</vt:lpstr>
      <vt:lpstr>Calibri</vt:lpstr>
      <vt:lpstr>Symbol</vt:lpstr>
      <vt:lpstr>Times New Roman</vt:lpstr>
      <vt:lpstr>Wingdings</vt:lpstr>
      <vt:lpstr>1_Office Theme</vt:lpstr>
      <vt:lpstr>“Deep Learning–Based Automated Accident Detection from CCTV Traffic Footage”</vt:lpstr>
      <vt:lpstr>INTRODUCTION</vt:lpstr>
      <vt:lpstr>PROJECT OBJECTIVE</vt:lpstr>
      <vt:lpstr>DESCRIPTION OF DATASET</vt:lpstr>
      <vt:lpstr>METHODOLOGY</vt:lpstr>
      <vt:lpstr>Vehicle Tracking &amp; Motion Analysis</vt:lpstr>
      <vt:lpstr>Performance Metrics</vt:lpstr>
      <vt:lpstr>RESULTS</vt:lpstr>
      <vt:lpstr>CONCLUSION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“A Hybrid Deep Learning and Machine Learning Framework for Fruit Damage Segmentation and Quality Assessment”</dc:title>
  <dc:creator>vidya pamidi</dc:creator>
  <cp:lastModifiedBy>Shivani, Bandari</cp:lastModifiedBy>
  <cp:revision>173</cp:revision>
  <dcterms:created xsi:type="dcterms:W3CDTF">2024-11-24T02:20:32Z</dcterms:created>
  <dcterms:modified xsi:type="dcterms:W3CDTF">2025-12-15T04:52:12Z</dcterms:modified>
</cp:coreProperties>
</file>

<file path=docProps/thumbnail.jpeg>
</file>